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12" r:id="rId46"/>
    <p:sldId id="313" r:id="rId47"/>
    <p:sldId id="314" r:id="rId4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2" autoAdjust="0"/>
    <p:restoredTop sz="86418" autoAdjust="0"/>
  </p:normalViewPr>
  <p:slideViewPr>
    <p:cSldViewPr snapToGrid="0">
      <p:cViewPr varScale="1">
        <p:scale>
          <a:sx n="68" d="100"/>
          <a:sy n="68" d="100"/>
        </p:scale>
        <p:origin x="996" y="66"/>
      </p:cViewPr>
      <p:guideLst/>
    </p:cSldViewPr>
  </p:slideViewPr>
  <p:outlineViewPr>
    <p:cViewPr>
      <p:scale>
        <a:sx n="33" d="100"/>
        <a:sy n="33" d="100"/>
      </p:scale>
      <p:origin x="0" y="-2645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7.05.2025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9025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7.05.2025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1271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7.05.2025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071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7.05.2025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7422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7.05.2025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4321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7.05.2025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2500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7.05.2025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0041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7.05.2025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185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dirty="0" smtClean="0"/>
              <a:t>Resim eklemek için </a:t>
            </a:r>
            <a:r>
              <a:rPr lang="tr-TR" smtClean="0"/>
              <a:t>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7.05.2025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3948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7.05.2025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6784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7.05.2025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2140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7.05.2025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629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382EFB-934C-494A-A491-DAB8910F5804}" type="datetimeFigureOut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7.05.2025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7D6DDB-2D65-4BD4-B33A-09B300279420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1200" b="0" i="0" u="none" strike="noStrike" kern="1200" cap="none" spc="0" normalizeH="0" baseline="0" noProof="0" smtClean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53607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G9CE55wbtY" TargetMode="Externa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2951" y="266651"/>
            <a:ext cx="10515600" cy="816561"/>
          </a:xfrm>
        </p:spPr>
        <p:txBody>
          <a:bodyPr/>
          <a:lstStyle/>
          <a:p>
            <a:pPr marL="0" marR="0" indent="457200" algn="just" rtl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tr-TR" sz="2800" b="1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11</a:t>
            </a:r>
            <a:r>
              <a:rPr lang="tr-TR" sz="2800" b="1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Hafta Hİ Dersi Konuları</a:t>
            </a:r>
            <a:endParaRPr lang="en-US" sz="2800" b="1" i="0" u="none" strike="noStrike" baseline="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64234" y="1308295"/>
            <a:ext cx="11338560" cy="4868668"/>
          </a:xfrm>
        </p:spPr>
        <p:txBody>
          <a:bodyPr/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Sunum Nedir?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Tanımı ve 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bireyin ya da kurumun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konuyu anlatmak, bilgi vermek, görüş bildirmek ya da bir düşünceyi kabul ettirmek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amacıyla yaptığı sözlü ve görsel iletişim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faaliyetidir.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Konuşma, görsel destek (slayt, grafik, tablo), beden dili ve teknolojik araçlar </a:t>
            </a:r>
            <a:r>
              <a:rPr lang="tr-TR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araya gelerek iletişimi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güçlendirir. </a:t>
            </a:r>
          </a:p>
        </p:txBody>
      </p:sp>
    </p:spTree>
    <p:extLst>
      <p:ext uri="{BB962C8B-B14F-4D97-AF65-F5344CB8AC3E}">
        <p14:creationId xmlns:p14="http://schemas.microsoft.com/office/powerpoint/2010/main" val="53725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endParaRPr lang="tr-TR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Sunumlar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sadece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eğitimde değil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 hayatında, kamu hizmetlerinde, bilimsel toplantılarda ve hatta bireysel yaşamda bile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önemli rol oynar.</a:t>
            </a:r>
            <a:b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öğretmen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ders anlatırken PowerPoint sunumu kullanarak öğrencilerin dikkatini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toplar.</a:t>
            </a:r>
            <a:endParaRPr lang="en-US" sz="2800" b="0" i="0" u="none" strike="noStrike" baseline="0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80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b="1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Sunumun Amaçları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İkna Etmek, Bilgi Vermek, 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Hatırlatmak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Sunumlar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 çeşitli amaçlarla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yapılabilir. </a:t>
            </a:r>
            <a:r>
              <a:rPr lang="tr-T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amaçlı sunumlar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aktarmayı, </a:t>
            </a:r>
            <a:r>
              <a:rPr lang="tr-TR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ikna amaçlı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sunumlar bir fikir veya ürünü kabul ettirmeyi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hedefler. Ayrıca daha önce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öğrenilen bilgileri hatırlatma, farkındalık oluşturma veya analiz yapma gibi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amaçlar da taşıyabilir. Amaç,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sunumun yapısına yön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verir.</a:t>
            </a:r>
          </a:p>
        </p:txBody>
      </p:sp>
    </p:spTree>
    <p:extLst>
      <p:ext uri="{BB962C8B-B14F-4D97-AF65-F5344CB8AC3E}">
        <p14:creationId xmlns:p14="http://schemas.microsoft.com/office/powerpoint/2010/main" val="188927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endParaRPr lang="tr-TR" b="1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şirket yöneticisi,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çalışanlara 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iş stratejilerini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sunarak onları ikna etmeye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çalışabilir.</a:t>
            </a:r>
            <a:endParaRPr lang="en-US" sz="2800" b="0" i="0" u="none" strike="noStrike" baseline="0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439" y="2297331"/>
            <a:ext cx="6081346" cy="4054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31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Sunumun Özellikleri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Anlaşılır, Açık, Hedefe 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Uygun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sunum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sade, anlaşılır ve dinleyiciye uygun bir dille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yapılmalıdır. Anlatımda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gereksiz detaylardan kaçınılmalı, beden dili ve ses tonu etkili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kullanılmalıdır.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 malzemeler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sunumu zenginleştirirken,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metinler kısa ve öz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olmalıdır.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 bütünlüğü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korunmalı,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önemli noktalar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vurgulanmalıdır.</a:t>
            </a:r>
          </a:p>
        </p:txBody>
      </p:sp>
    </p:spTree>
    <p:extLst>
      <p:ext uri="{BB962C8B-B14F-4D97-AF65-F5344CB8AC3E}">
        <p14:creationId xmlns:p14="http://schemas.microsoft.com/office/powerpoint/2010/main" val="417096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endParaRPr lang="tr-TR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endParaRPr lang="tr-TR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Akademik bir konferansta kullanılan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grafikler ve kısa özet cümleler, bilgi aktarımını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kolaylaştırır.</a:t>
            </a:r>
            <a:endParaRPr lang="en-US" sz="2800" b="0" i="0" u="none" strike="noStrike" baseline="0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050" y="2976172"/>
            <a:ext cx="4801186" cy="320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80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Sunum Türleri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Amaca Göre Sunum 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Çeşitleri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Sunumlar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amaçlara göre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sınıflanır:</a:t>
            </a:r>
          </a:p>
        </p:txBody>
      </p:sp>
    </p:spTree>
    <p:extLst>
      <p:ext uri="{BB962C8B-B14F-4D97-AF65-F5344CB8AC3E}">
        <p14:creationId xmlns:p14="http://schemas.microsoft.com/office/powerpoint/2010/main" val="365609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lvl="2" algn="just">
              <a:lnSpc>
                <a:spcPct val="150000"/>
              </a:lnSpc>
            </a:pPr>
            <a:r>
              <a:rPr lang="en-US" sz="28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</a:t>
            </a:r>
            <a:r>
              <a:rPr lang="en-US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veren</a:t>
            </a:r>
            <a:r>
              <a:rPr lang="en-US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sunumlar</a:t>
            </a:r>
            <a:r>
              <a:rPr lang="en-US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amaçlı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tr-TR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en-US" sz="2800" dirty="0" err="1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Satış</a:t>
            </a:r>
            <a:r>
              <a:rPr lang="en-US" sz="28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sunumları</a:t>
            </a:r>
            <a:r>
              <a:rPr lang="en-US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ikna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odaklı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tr-TR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en-US" sz="2800" dirty="0" err="1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İkna</a:t>
            </a:r>
            <a:r>
              <a:rPr lang="en-US" sz="28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edici</a:t>
            </a:r>
            <a:r>
              <a:rPr lang="en-US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sunumlar</a:t>
            </a:r>
            <a:r>
              <a:rPr lang="en-US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fikir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değiştirme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tr-TR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en-US" sz="2800" dirty="0" err="1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Biçimsel</a:t>
            </a:r>
            <a:r>
              <a:rPr lang="en-US" sz="28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sunumlar</a:t>
            </a:r>
            <a:r>
              <a:rPr lang="en-US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törenler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anma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programları</a:t>
            </a:r>
            <a:r>
              <a:rPr lang="en-US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tr-TR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en-US" sz="2800" dirty="0" err="1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</a:t>
            </a:r>
            <a:r>
              <a:rPr lang="en-US" sz="28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</a:t>
            </a:r>
            <a:r>
              <a:rPr lang="en-US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anlatımları</a:t>
            </a:r>
            <a:r>
              <a:rPr lang="en-US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sunumları</a:t>
            </a:r>
            <a:r>
              <a:rPr lang="en-US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800" b="0" i="0" u="none" strike="noStrike" baseline="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79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endParaRPr lang="tr-TR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endParaRPr lang="tr-TR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Pazarlamacının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ürünü tanıtmak için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müşteriye yaptığı anlatım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satış sunumudur.</a:t>
            </a:r>
            <a:endParaRPr lang="en-US" sz="2800" b="0" i="0" u="none" strike="noStrike" baseline="0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438" y="2888176"/>
            <a:ext cx="5690967" cy="379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25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Sunumu Planlama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Hazırlığın Temeli: Amaç, Kitle ve 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İçerik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Sunumdan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önce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sunumun amacı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netleştirilmelidir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 aktarılacak, yoksa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davranış mı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değiştirilecek? Hedef kitlenin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 düzeyi, yaş aralığı ve ilgi alanları analiz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edilmelidir.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Sunumun zamanı ve süresi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belirlenip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 ona göre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şekillendirilmelidir.</a:t>
            </a:r>
          </a:p>
        </p:txBody>
      </p:sp>
    </p:spTree>
    <p:extLst>
      <p:ext uri="{BB962C8B-B14F-4D97-AF65-F5344CB8AC3E}">
        <p14:creationId xmlns:p14="http://schemas.microsoft.com/office/powerpoint/2010/main" val="682936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endParaRPr lang="tr-TR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endParaRPr lang="tr-TR" dirty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en-US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öğretmen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sınıfın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yaşını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seviyesini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bilerek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uygun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materyali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hazırlar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b="0" i="0" u="none" strike="noStrike" baseline="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137" y="2844874"/>
            <a:ext cx="6019690" cy="401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13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Sunum Kaygısı ve Çözüm Yolları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Heyecan Normaldir, 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Yönetilebilir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Topluluk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önünde konuşma sırasında yaşanan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heyecan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doğaldır. Bunu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yönetmenin yolları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vardır:</a:t>
            </a:r>
          </a:p>
        </p:txBody>
      </p:sp>
    </p:spTree>
    <p:extLst>
      <p:ext uri="{BB962C8B-B14F-4D97-AF65-F5344CB8AC3E}">
        <p14:creationId xmlns:p14="http://schemas.microsoft.com/office/powerpoint/2010/main" val="214996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lvl="2" algn="just">
              <a:lnSpc>
                <a:spcPct val="150000"/>
              </a:lnSpc>
            </a:pP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Hazırlık</a:t>
            </a:r>
            <a:r>
              <a:rPr lang="en-US" sz="32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yapmak</a:t>
            </a:r>
            <a:r>
              <a:rPr lang="en-US" sz="32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tr-TR" sz="3200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en-US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Prova</a:t>
            </a:r>
            <a:r>
              <a:rPr lang="en-US" sz="32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yapmak</a:t>
            </a:r>
            <a:r>
              <a:rPr lang="en-US" sz="32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tr-TR" sz="3200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en-US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Nefes</a:t>
            </a:r>
            <a:r>
              <a:rPr lang="en-US" sz="32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egzersizleri</a:t>
            </a:r>
            <a:r>
              <a:rPr lang="en-US" sz="32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tr-TR" sz="3200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en-US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Olumlu</a:t>
            </a:r>
            <a:r>
              <a:rPr lang="en-US" sz="32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düşünme</a:t>
            </a:r>
            <a:r>
              <a:rPr lang="en-US" sz="32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3200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en-US" sz="3200" dirty="0" err="1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Sunucu</a:t>
            </a:r>
            <a:r>
              <a:rPr lang="en-US" sz="320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heyecanı</a:t>
            </a:r>
            <a:r>
              <a:rPr lang="en-US" sz="32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kontrol</a:t>
            </a:r>
            <a:r>
              <a:rPr lang="en-US" sz="32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ettiğinde</a:t>
            </a:r>
            <a:r>
              <a:rPr lang="en-US" sz="32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akıcı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yapar</a:t>
            </a:r>
            <a:r>
              <a:rPr lang="en-US" sz="32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b="0" i="0" u="none" strike="noStrike" baseline="0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02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endParaRPr lang="tr-TR" b="1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Prova yapan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konuşmacı,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 sırasında hata yapma korkusunu </a:t>
            </a:r>
            <a:r>
              <a:rPr lang="tr-TR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azaltır.</a:t>
            </a:r>
            <a:endParaRPr lang="en-US" sz="2800" b="0" i="0" u="none" strike="noStrike" baseline="0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391" y="2536482"/>
            <a:ext cx="5828128" cy="388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47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Sunumdan Önce Yapılacaklar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Hazırlık 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Süreci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Sunucu</a:t>
            </a:r>
            <a:r>
              <a:rPr lang="tr-TR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konuya tamamen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hâkim olmalı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sunumda kullanılacak materyalleri (slaytlar, videolar, grafikler)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etmelidir. Sunum yapılacak ortamın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teknik donanımı (mikrofon, projeksiyon, ışık) önceden kontrol edilmeli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gerekirse 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prova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yapılmalıdır.</a:t>
            </a:r>
          </a:p>
        </p:txBody>
      </p:sp>
    </p:spTree>
    <p:extLst>
      <p:ext uri="{BB962C8B-B14F-4D97-AF65-F5344CB8AC3E}">
        <p14:creationId xmlns:p14="http://schemas.microsoft.com/office/powerpoint/2010/main" val="418583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endParaRPr lang="tr-TR" b="1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Konferans salonundaki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 sistemi arızası sunumun bölünmesine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yol açabilir;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kontrol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şarttır.</a:t>
            </a:r>
            <a:endParaRPr lang="en-US" sz="2800" b="0" i="0" u="none" strike="noStrike" baseline="0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794" y="2293033"/>
            <a:ext cx="4389120" cy="438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63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Sunum Sırasında Yapılacaklar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Beden Dili, Etkileşim ve Dikkat 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Yönetimi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Sunuma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bir giriş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yapılmalı;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konuşmacı kendini tanıtmalı, göz teması kurmalı ve konuşmasını dinleyiciye göre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yönlendirmelidir.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Jest ve mimikler, ses tonu ve konuşma ritmiyle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anlatım desteklenmelidir. Katılımcıların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dikkatini toplamak için soru-cevap, küçük anekdotlar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kullanılabilir.</a:t>
            </a:r>
          </a:p>
        </p:txBody>
      </p:sp>
    </p:spTree>
    <p:extLst>
      <p:ext uri="{BB962C8B-B14F-4D97-AF65-F5344CB8AC3E}">
        <p14:creationId xmlns:p14="http://schemas.microsoft.com/office/powerpoint/2010/main" val="66697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endParaRPr lang="tr-TR" b="1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endParaRPr lang="tr-TR" b="1" dirty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b="1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Sunumda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mizahi bir örnekle ilgiyi canlandırmak oldukça 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olur.</a:t>
            </a:r>
            <a:endParaRPr lang="en-US" sz="2800" b="0" i="0" u="none" strike="noStrike" baseline="0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761" y="2888176"/>
            <a:ext cx="5954736" cy="396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64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Sunum Sonrası Yapılacaklar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Değerlendirme ve Geri 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Bildirim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sonrası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dinleyicilerin görüşleri alınmalı, eksik veya gelişime açık noktalar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belirlenmelidir.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Sorulara içten ve net yanıtlar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verilmelidir. Kayıt yapılmışsa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(video, ses), analiz edilip hatalar 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alınabilir.</a:t>
            </a:r>
          </a:p>
        </p:txBody>
      </p:sp>
    </p:spTree>
    <p:extLst>
      <p:ext uri="{BB962C8B-B14F-4D97-AF65-F5344CB8AC3E}">
        <p14:creationId xmlns:p14="http://schemas.microsoft.com/office/powerpoint/2010/main" val="293184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endParaRPr lang="tr-TR" b="1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Sunumdan sonra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dağıtılan anketlerle konuşmacı performansı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ölçülebilir.</a:t>
            </a:r>
            <a:endParaRPr lang="en-US" sz="2800" b="0" i="0" u="none" strike="noStrike" baseline="0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654" y="2099603"/>
            <a:ext cx="3110133" cy="46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8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Sunumda Kullanılan Araçlar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 ve İşitsel 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Destekler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Projeksiyon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cihazı, slaytlar (PowerPoint), grafikler, videolar, </a:t>
            </a:r>
            <a:r>
              <a:rPr lang="tr-TR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flipchartlar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yazı tahtaları gibi araçlar 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sunumun etkinliğini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artırır. Bunların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yerinde ve dikkat dağıtmadan kullanılması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gerekir.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845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b="1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bilimsel sunumda kullanılan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animasyonlu grafik, karmaşık veriyi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basitleştirir.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934" y="2236763"/>
            <a:ext cx="6615332" cy="441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43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Vaka: Steve </a:t>
            </a:r>
            <a:r>
              <a:rPr lang="tr-TR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Jobs’ın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iPhone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Lansmanı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(2007) – Etkili Sunumun Altın Standardı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Konuyla İlgili Başlıklar: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Sunumun Özellikleri, Sunum Türleri, Görsel Malzeme Kullanımı, Sunumu Planlama</a:t>
            </a:r>
          </a:p>
        </p:txBody>
      </p:sp>
    </p:spTree>
    <p:extLst>
      <p:ext uri="{BB962C8B-B14F-4D97-AF65-F5344CB8AC3E}">
        <p14:creationId xmlns:p14="http://schemas.microsoft.com/office/powerpoint/2010/main" val="219363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Apple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CEO’su Steve </a:t>
            </a:r>
            <a:r>
              <a:rPr lang="tr-TR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Jobs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2007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yılında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 Francisco’daki </a:t>
            </a:r>
            <a:r>
              <a:rPr lang="tr-TR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Macworld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konferansında ilk </a:t>
            </a:r>
            <a:r>
              <a:rPr lang="tr-TR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iPhone’u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tanıttı. Sunumu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sade,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etkili,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 destekli ve sahne hâkimiyeti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güçlüydü.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 cihaz tanıtıyor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başladı: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“Bir iPod… Bir telefon… Bir internet cihazı…”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diyerek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üç farklı ürünü tanıtıyor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yapıp, aslında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hepsinin </a:t>
            </a:r>
            <a:r>
              <a:rPr lang="tr-TR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iPhone’da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birleştiğini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açıkladı.</a:t>
            </a:r>
            <a:r>
              <a:rPr lang="en-US" sz="2800" b="0" i="0" u="none" strike="noStrike" baseline="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274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 fontScale="92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Analiz:</a:t>
            </a:r>
            <a:endParaRPr lang="tr-TR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Jobs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etkili görsellerle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minimalist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slaytlar),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karizmatik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beden diliyle ve esprili diliyle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dikkat çekti.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Teknik detayları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basitleştirerek aktardı (karmaşık bilgiyi herkesin anlayacağı hale getirdi).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sunum,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“ikna edici satış sunumu”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literatüre geçti.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 milyar dolarlık yatırımın karşılığında yüz milyarlarca dolarlık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devrime yol açtı.</a:t>
            </a:r>
          </a:p>
          <a:p>
            <a:pPr marL="0" marR="0" lvl="0" indent="457200" algn="just" rtl="0">
              <a:lnSpc>
                <a:spcPct val="150000"/>
              </a:lnSpc>
              <a:buNone/>
            </a:pPr>
            <a:r>
              <a:rPr lang="en-US" sz="2800" b="0" i="0" u="none" strike="noStrike" baseline="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217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Vaka: Elizabeth </a:t>
            </a:r>
            <a:r>
              <a:rPr lang="tr-TR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Holmes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tr-TR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Theranos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Sahtekârlığı (2013–2015)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Konuyla İlgili Başlıklar: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Sunumda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 Araçların Yanıltıcı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Kullanımı,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İkna Amaçlı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Sunumlar, Sunum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Kaygısı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Etik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Sorunlar</a:t>
            </a:r>
          </a:p>
        </p:txBody>
      </p:sp>
    </p:spTree>
    <p:extLst>
      <p:ext uri="{BB962C8B-B14F-4D97-AF65-F5344CB8AC3E}">
        <p14:creationId xmlns:p14="http://schemas.microsoft.com/office/powerpoint/2010/main" val="238222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endParaRPr lang="tr-TR" b="1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Olay:</a:t>
            </a: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Theranos</a:t>
            </a:r>
            <a:r>
              <a:rPr lang="tr-TR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adlı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 testi teknolojisi geliştirdiğini iddia eden Elizabeth </a:t>
            </a:r>
            <a:r>
              <a:rPr lang="tr-TR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Holmes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yatırımcılara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 sayıda sunum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yaptı.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PowerPoint slaytlarında sahte laboratuvar görüntüleri ve uydurma başarı verileri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kullandı.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Steve </a:t>
            </a:r>
            <a:r>
              <a:rPr lang="tr-TR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Jobs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tarzı 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siyah balıkçı yaka kıyafetle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sahneye çıkıp güven telkin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etmeye çalıştı.</a:t>
            </a:r>
            <a:r>
              <a:rPr lang="en-US" sz="2800" b="0" i="0" u="none" strike="noStrike" baseline="0" dirty="0" smtClean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8158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Analiz:</a:t>
            </a:r>
            <a:endParaRPr lang="tr-TR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İkna gücü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</a:t>
            </a: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ama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veriye dayanmayan sunumlar </a:t>
            </a: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yatırımcıları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kandırdı</a:t>
            </a: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2" algn="just">
              <a:lnSpc>
                <a:spcPct val="150000"/>
              </a:lnSpc>
            </a:pP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Sunumlarda kullanılan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görseller ve anlatım dili gerçeği </a:t>
            </a: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yansıtmadı.</a:t>
            </a:r>
          </a:p>
          <a:p>
            <a:pPr lvl="2" algn="just">
              <a:lnSpc>
                <a:spcPct val="150000"/>
              </a:lnSpc>
            </a:pP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durum,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“Sunum içerikleri ne kadar etkileyici olsa da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 ve etik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olmayan içeriklerin tehlikeli olabileceğini” </a:t>
            </a: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gösterdi.</a:t>
            </a:r>
          </a:p>
          <a:p>
            <a:pPr lvl="2" algn="just">
              <a:lnSpc>
                <a:spcPct val="150000"/>
              </a:lnSpc>
            </a:pPr>
            <a:r>
              <a:rPr lang="tr-TR" sz="28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Holmes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2022’de dolandırıcılıktan </a:t>
            </a: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mahkûm oldu.</a:t>
            </a:r>
          </a:p>
        </p:txBody>
      </p:sp>
    </p:spTree>
    <p:extLst>
      <p:ext uri="{BB962C8B-B14F-4D97-AF65-F5344CB8AC3E}">
        <p14:creationId xmlns:p14="http://schemas.microsoft.com/office/powerpoint/2010/main" val="65930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Vaka: NASA’nın Challenger Faciası (1986) – Sunum Yetersizliği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Konuyla İlgili Başlıklar: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Sunumun Etkili Hazırlanmaması, Görsel Malzeme Eksikliği, Sunumun Amacını Karşılamaması</a:t>
            </a:r>
          </a:p>
        </p:txBody>
      </p:sp>
    </p:spTree>
    <p:extLst>
      <p:ext uri="{BB962C8B-B14F-4D97-AF65-F5344CB8AC3E}">
        <p14:creationId xmlns:p14="http://schemas.microsoft.com/office/powerpoint/2010/main" val="164401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endParaRPr lang="tr-TR" b="1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Olay:</a:t>
            </a: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NASA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mühendisleri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Challenger uzay mekiğindeki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O-ring conta sorununu üst yönetime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anlatmaya çalıştı. Ancak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kullandıkları sunum materyalleri (slaytlar, grafikler) yetersiz ve kafa karıştırıcıydı.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Yönetim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sunumu anlamadı ve fırlatma onayı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verdi.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Sonuç: 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astronotun ölümüyle sonuçlanan facia.</a:t>
            </a:r>
            <a:endParaRPr lang="en-US" sz="2800" b="0" i="0" u="none" strike="noStrike" baseline="0" dirty="0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8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Analiz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Sunum,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teknik bilgiyi doğru şekilde </a:t>
            </a: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aktaramadı.</a:t>
            </a:r>
          </a:p>
          <a:p>
            <a:pPr lvl="2" algn="just">
              <a:lnSpc>
                <a:spcPct val="150000"/>
              </a:lnSpc>
            </a:pP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 eksikliği, mesajın algılanmasını </a:t>
            </a: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engelledi.</a:t>
            </a:r>
          </a:p>
          <a:p>
            <a:pPr lvl="2" algn="just">
              <a:lnSpc>
                <a:spcPct val="150000"/>
              </a:lnSpc>
            </a:pP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olay,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“kötü sunumlar ölümcül sonuçlar doğurabilir” </a:t>
            </a: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gerçeğini vurgulayan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ders</a:t>
            </a: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niteliğindedir.</a:t>
            </a:r>
          </a:p>
          <a:p>
            <a:pPr lvl="2" algn="just">
              <a:lnSpc>
                <a:spcPct val="150000"/>
              </a:lnSpc>
            </a:pP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Ardından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NASA sunum eğitimlerine büyük yatırım </a:t>
            </a: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yaptı.</a:t>
            </a:r>
          </a:p>
        </p:txBody>
      </p:sp>
    </p:spTree>
    <p:extLst>
      <p:ext uri="{BB962C8B-B14F-4D97-AF65-F5344CB8AC3E}">
        <p14:creationId xmlns:p14="http://schemas.microsoft.com/office/powerpoint/2010/main" val="115127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Vaka: TED Talk – </a:t>
            </a:r>
            <a:r>
              <a:rPr lang="tr-TR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Sir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Robinson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“Okullar Yaratıcılığı Öldürüyor mu?” (2006)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Konuyla İlgili Başlıklar: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 Sırasında Etkileşim, Beden Dili, Etkili Giriş, Sunum Kaygısının Yönetimi</a:t>
            </a:r>
          </a:p>
        </p:txBody>
      </p:sp>
    </p:spTree>
    <p:extLst>
      <p:ext uri="{BB962C8B-B14F-4D97-AF65-F5344CB8AC3E}">
        <p14:creationId xmlns:p14="http://schemas.microsoft.com/office/powerpoint/2010/main" val="397072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Sir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Robinson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TED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sahnesinde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eğitimin yaratıcılık üzerindeki etkilerini anlattığı sunumda, </a:t>
            </a:r>
            <a:r>
              <a:rPr lang="tr-T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esprili 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dili ve sade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anlatımıyla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etki yarattı. İzleyicilerle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 teması kurdu, hikâye anlattı, vurgulu ve sade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konuştu.</a:t>
            </a:r>
            <a:b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Sunumu bugün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TED tarihinin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çok izlenen konuşması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hâline geldi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(70 milyonu aşkın izlenme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https://www.youtube.com/watch?v=iG9CE55wbtY</a:t>
            </a:r>
            <a:endParaRPr lang="en-US" sz="2800" b="0" i="0" u="none" strike="noStrike" baseline="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89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endParaRPr lang="tr-TR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Analiz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Beden dili, ses tonu ve örneklerle anlatımı </a:t>
            </a:r>
            <a:r>
              <a:rPr lang="tr-TR" sz="32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destekledi.</a:t>
            </a:r>
          </a:p>
          <a:p>
            <a:pPr lvl="2" algn="just">
              <a:lnSpc>
                <a:spcPct val="150000"/>
              </a:lnSpc>
            </a:pPr>
            <a:r>
              <a:rPr lang="tr-TR" sz="32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Dinleyiciyle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güçlü bağ kurarak etkileyici sunumun gücünü </a:t>
            </a:r>
            <a:r>
              <a:rPr lang="tr-TR" sz="32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gösterdi.</a:t>
            </a:r>
          </a:p>
          <a:p>
            <a:pPr lvl="2" algn="just">
              <a:lnSpc>
                <a:spcPct val="150000"/>
              </a:lnSpc>
            </a:pPr>
            <a:r>
              <a:rPr lang="tr-TR" sz="32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öğretici olduğu kadar </a:t>
            </a:r>
            <a:r>
              <a:rPr lang="tr-TR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duygusal etki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bıraktı.</a:t>
            </a:r>
          </a:p>
        </p:txBody>
      </p:sp>
    </p:spTree>
    <p:extLst>
      <p:ext uri="{BB962C8B-B14F-4D97-AF65-F5344CB8AC3E}">
        <p14:creationId xmlns:p14="http://schemas.microsoft.com/office/powerpoint/2010/main" val="275491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Vaka: Bill Gates’in Sivrisinek Gösterisi – Etkileyici Sunum Performansı (2009)</a:t>
            </a: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Konuyla İlgili Başlıklar: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Sunumu Etkileyici Hale Getirme, Sunum Ortamını Kullanma, Girişte Dikkat Çekme</a:t>
            </a:r>
          </a:p>
        </p:txBody>
      </p:sp>
    </p:spTree>
    <p:extLst>
      <p:ext uri="{BB962C8B-B14F-4D97-AF65-F5344CB8AC3E}">
        <p14:creationId xmlns:p14="http://schemas.microsoft.com/office/powerpoint/2010/main" val="20043646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lvl="0" indent="457200" algn="just">
              <a:lnSpc>
                <a:spcPct val="150000"/>
              </a:lnSpc>
              <a:buNone/>
            </a:pPr>
            <a:endParaRPr lang="tr-TR" b="1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Olay:</a:t>
            </a:r>
          </a:p>
          <a:p>
            <a:pPr marL="0" lvl="0" indent="45720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Bill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Gates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sıtmanın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Afrika’daki etkisini anlatırken sahnede küçük bir kutuyu açarak “Sivrisinekleri serbest bırakıyorum. Bunlar sıtmalı değil, ama herkesin ne yaşadığını hissetmesini istiyorum”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dedi. İzleyiciler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anda donakaldı.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Sunumun sonunda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sivrisineklerin zararsız olduğu </a:t>
            </a:r>
            <a:r>
              <a:rPr lang="tr-TR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anlaşıldı.</a:t>
            </a:r>
            <a:endParaRPr lang="en-US" sz="2800" b="0" i="0" u="none" strike="noStrike" baseline="0" dirty="0" smtClean="0">
              <a:solidFill>
                <a:schemeClr val="tx2">
                  <a:lumMod val="9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0597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Analiz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50000"/>
              </a:lnSpc>
            </a:pP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Konuya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vurgu yapmanın yaratıcı yollarını </a:t>
            </a: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gösterdi.</a:t>
            </a:r>
          </a:p>
          <a:p>
            <a:pPr lvl="2" algn="just">
              <a:lnSpc>
                <a:spcPct val="150000"/>
              </a:lnSpc>
            </a:pP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Girişte 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dikkat çekici bir hamleyle izleyicilerin ilgisini </a:t>
            </a: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hemen topladı.</a:t>
            </a:r>
          </a:p>
          <a:p>
            <a:pPr lvl="2" algn="just">
              <a:lnSpc>
                <a:spcPct val="150000"/>
              </a:lnSpc>
            </a:pP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Sunumun sonunda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sorumluluk bilinci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aşıladı.</a:t>
            </a:r>
          </a:p>
          <a:p>
            <a:pPr lvl="2" algn="just">
              <a:lnSpc>
                <a:spcPct val="150000"/>
              </a:lnSpc>
            </a:pP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olay, sunumlarda </a:t>
            </a:r>
            <a:r>
              <a:rPr lang="tr-TR" sz="2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hikâye anlatıcılığı ve şok etkisinin</a:t>
            </a: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nasıl kullanılabileceğini</a:t>
            </a:r>
            <a:r>
              <a:rPr lang="tr-TR" sz="2800" dirty="0">
                <a:solidFill>
                  <a:schemeClr val="tx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gösterdi.</a:t>
            </a:r>
          </a:p>
        </p:txBody>
      </p:sp>
    </p:spTree>
    <p:extLst>
      <p:ext uri="{BB962C8B-B14F-4D97-AF65-F5344CB8AC3E}">
        <p14:creationId xmlns:p14="http://schemas.microsoft.com/office/powerpoint/2010/main" val="27389207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marR="0" lvl="0" indent="457200" algn="l" rtl="0">
              <a:lnSpc>
                <a:spcPct val="150000"/>
              </a:lnSpc>
              <a:buNone/>
            </a:pPr>
            <a:r>
              <a:rPr lang="tr-TR" sz="2800" b="1" i="0" u="none" strike="noStrike" baseline="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11. Hafta Hİ Ders</a:t>
            </a:r>
            <a:r>
              <a:rPr lang="tr-TR" sz="2800" b="1" i="0" u="none" strike="noStrik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Konuları ve Testleri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Aşağıdakilerden hangisi sunumun temel tanımında yer alan unsurlardan biri değildir?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Sözlü anlatım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Fiziksel güç gösterisi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Görsel destek kullanımı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Dinleyiciye bilgi aktarma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Beden dili ile destekleme</a:t>
            </a:r>
          </a:p>
          <a:p>
            <a:pPr marL="0" marR="0" lvl="0" indent="457200" algn="l" rtl="0">
              <a:lnSpc>
                <a:spcPct val="150000"/>
              </a:lnSpc>
              <a:buNone/>
            </a:pP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3885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Bir öğretmenin öğrencilerine PowerPoint eşliğinde ders anlatması, aşağıdaki hangi sunum amacına örnek olabilir?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Bilgi verme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Satış yapma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Anma gerçekleştirme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Rapor sunma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Mizah amaçlı konuşma</a:t>
            </a:r>
          </a:p>
          <a:p>
            <a:pPr marL="0" marR="0" lvl="0" indent="457200" algn="l" rtl="0">
              <a:lnSpc>
                <a:spcPct val="150000"/>
              </a:lnSpc>
              <a:buNone/>
            </a:pPr>
            <a:r>
              <a:rPr lang="en-US" sz="2800" b="0" i="0" u="none" strike="noStrike" baseline="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0280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Etkili bir sunumda aşağıdakilerden hangisi öncelikli olarak bulunmalıdır?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Karmaşık kelimeler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Sürekli teknik terimler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Anlaşılır ve sade bir dil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Uzun metinler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Yüksek sesli müzik</a:t>
            </a:r>
          </a:p>
        </p:txBody>
      </p:sp>
    </p:spTree>
    <p:extLst>
      <p:ext uri="{BB962C8B-B14F-4D97-AF65-F5344CB8AC3E}">
        <p14:creationId xmlns:p14="http://schemas.microsoft.com/office/powerpoint/2010/main" val="5819715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"Pazarlamacının müşteri karşısında ürün tanıtması" hangi sunum türüne örnektir?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Biçimsel sunum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Rapor sunumu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Satış sunumu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Eğitim sunumu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Anma sunumu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9619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5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Sunumdan önce yapılması gereken hazırlıklardan biri aşağıdakilerden hangisidir?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Sunum sonunda teşekkür etmeyi planlamak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Projeksiyon ve ses sistemini kontrol etmek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Dinleyicilere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soru sormak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Sunum sırasında not almak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Video kaydı yapmak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0" i="0" u="none" strike="noStrike" baseline="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175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6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Sunum sırasında dikkat edilmesi gereken en önemli noktalardan biri aşağıdakilerden hangisidir?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Sürekli ayakta durmak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Göz teması kurmaktan kaçınmak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Dinleyiciyle etkileşim kurmak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Arkasını dönerek slayt okumak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Sadece yazılı materyale bağlı kalmak</a:t>
            </a:r>
          </a:p>
        </p:txBody>
      </p:sp>
    </p:spTree>
    <p:extLst>
      <p:ext uri="{BB962C8B-B14F-4D97-AF65-F5344CB8AC3E}">
        <p14:creationId xmlns:p14="http://schemas.microsoft.com/office/powerpoint/2010/main" val="15877907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"Sunum sırasında sahneye çıkmadan önce nefes egzersizi yapan biri", aşağıdakilerden hangisini azaltmaya çalışmaktadır?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Bilgi eksikliğini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Teknik aksaklıkları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Görsel yetersizliği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Sunum kaygısını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Zaman yönetimini</a:t>
            </a:r>
          </a:p>
        </p:txBody>
      </p:sp>
    </p:spTree>
    <p:extLst>
      <p:ext uri="{BB962C8B-B14F-4D97-AF65-F5344CB8AC3E}">
        <p14:creationId xmlns:p14="http://schemas.microsoft.com/office/powerpoint/2010/main" val="1328837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l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8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Aşağıdakilerden hangisi sunumun temel amaçlarından biri değildir?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Bilgi vermek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Gizli bilgi saklamak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İkna etmek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Hatırlatma yapmak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Farkındalık oluşturmak</a:t>
            </a:r>
          </a:p>
        </p:txBody>
      </p:sp>
    </p:spTree>
    <p:extLst>
      <p:ext uri="{BB962C8B-B14F-4D97-AF65-F5344CB8AC3E}">
        <p14:creationId xmlns:p14="http://schemas.microsoft.com/office/powerpoint/2010/main" val="13484141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9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TED konuşmalarında sıkça kullanılan tekniklerden biri aşağıdakilerden hangisidir?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Hikâye anlatımı ve göz teması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Yalnızca teknik veri paylaşımı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Sürekli slayt okumak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Dinleyiciden uzak durmak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Sessiz durarak dikkat çekmek</a:t>
            </a:r>
          </a:p>
        </p:txBody>
      </p:sp>
    </p:spTree>
    <p:extLst>
      <p:ext uri="{BB962C8B-B14F-4D97-AF65-F5344CB8AC3E}">
        <p14:creationId xmlns:p14="http://schemas.microsoft.com/office/powerpoint/2010/main" val="1181518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92369" y="590843"/>
            <a:ext cx="11394831" cy="5586120"/>
          </a:xfrm>
        </p:spPr>
        <p:txBody>
          <a:bodyPr>
            <a:normAutofit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10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Aşağıdakilerden hangisi sunumda kullanılan teknik araçlardan biri değildir?</a:t>
            </a:r>
          </a:p>
          <a:p>
            <a:pPr marL="0" indent="457200" algn="l">
              <a:lnSpc>
                <a:spcPct val="150000"/>
              </a:lnSpc>
              <a:buNone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PowerPoint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slaytı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Projeksiyon cihazı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Termometre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Grafikler</a:t>
            </a:r>
            <a:b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Video gösterimi</a:t>
            </a:r>
          </a:p>
        </p:txBody>
      </p:sp>
    </p:spTree>
    <p:extLst>
      <p:ext uri="{BB962C8B-B14F-4D97-AF65-F5344CB8AC3E}">
        <p14:creationId xmlns:p14="http://schemas.microsoft.com/office/powerpoint/2010/main" val="1563613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440</TotalTime>
  <Words>1074</Words>
  <Application>Microsoft Office PowerPoint</Application>
  <PresentationFormat>Geniş ekran</PresentationFormat>
  <Paragraphs>142</Paragraphs>
  <Slides>47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47</vt:i4>
      </vt:variant>
    </vt:vector>
  </HeadingPairs>
  <TitlesOfParts>
    <vt:vector size="52" baseType="lpstr">
      <vt:lpstr>Arial</vt:lpstr>
      <vt:lpstr>Calibri</vt:lpstr>
      <vt:lpstr>Calibri Light</vt:lpstr>
      <vt:lpstr>Times New Roman</vt:lpstr>
      <vt:lpstr>Office Theme</vt:lpstr>
      <vt:lpstr> 11. Hafta Hİ Dersi Konuları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Sponsorluğun Pazarlama Amaçları: Etkin Tanıtım ve Stratejik Değer</dc:title>
  <dc:creator>erhan çitil</dc:creator>
  <cp:lastModifiedBy>erhan çitil</cp:lastModifiedBy>
  <cp:revision>82</cp:revision>
  <dcterms:created xsi:type="dcterms:W3CDTF">2024-12-06T13:49:29Z</dcterms:created>
  <dcterms:modified xsi:type="dcterms:W3CDTF">2025-05-07T11:58:25Z</dcterms:modified>
</cp:coreProperties>
</file>